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71682-61F1-C34A-B394-0749CFD177A1}" v="34" dt="2020-08-25T22:44:36.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7"/>
    <p:restoredTop sz="94694"/>
  </p:normalViewPr>
  <p:slideViewPr>
    <p:cSldViewPr snapToGrid="0" snapToObjects="1">
      <p:cViewPr>
        <p:scale>
          <a:sx n="120" d="100"/>
          <a:sy n="120" d="100"/>
        </p:scale>
        <p:origin x="928" y="14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F7371682-61F1-C34A-B394-0749CFD177A1}"/>
    <pc:docChg chg="undo custSel modSld">
      <pc:chgData name="Axel Maille" userId="065ad68c099279a8" providerId="LiveId" clId="{F7371682-61F1-C34A-B394-0749CFD177A1}" dt="2020-08-25T22:45:08.518" v="113" actId="20577"/>
      <pc:docMkLst>
        <pc:docMk/>
      </pc:docMkLst>
      <pc:sldChg chg="modSp mod">
        <pc:chgData name="Axel Maille" userId="065ad68c099279a8" providerId="LiveId" clId="{F7371682-61F1-C34A-B394-0749CFD177A1}" dt="2020-08-25T22:45:08.518" v="113" actId="20577"/>
        <pc:sldMkLst>
          <pc:docMk/>
          <pc:sldMk cId="1981563336" sldId="256"/>
        </pc:sldMkLst>
        <pc:spChg chg="mod">
          <ac:chgData name="Axel Maille" userId="065ad68c099279a8" providerId="LiveId" clId="{F7371682-61F1-C34A-B394-0749CFD177A1}" dt="2020-08-25T22:45:08.518" v="113" actId="20577"/>
          <ac:spMkLst>
            <pc:docMk/>
            <pc:sldMk cId="1981563336" sldId="256"/>
            <ac:spMk id="6" creationId="{00000000-0000-0000-0000-000000000000}"/>
          </ac:spMkLst>
        </pc:spChg>
        <pc:spChg chg="mod">
          <ac:chgData name="Axel Maille" userId="065ad68c099279a8" providerId="LiveId" clId="{F7371682-61F1-C34A-B394-0749CFD177A1}" dt="2020-08-25T22:41:09.624" v="3" actId="6549"/>
          <ac:spMkLst>
            <pc:docMk/>
            <pc:sldMk cId="1981563336" sldId="256"/>
            <ac:spMk id="7" creationId="{00000000-0000-0000-0000-000000000000}"/>
          </ac:spMkLst>
        </pc:spChg>
        <pc:spChg chg="mod">
          <ac:chgData name="Axel Maille" userId="065ad68c099279a8" providerId="LiveId" clId="{F7371682-61F1-C34A-B394-0749CFD177A1}" dt="2020-08-25T22:41:32.908" v="6" actId="207"/>
          <ac:spMkLst>
            <pc:docMk/>
            <pc:sldMk cId="1981563336" sldId="256"/>
            <ac:spMk id="8" creationId="{00000000-0000-0000-0000-000000000000}"/>
          </ac:spMkLst>
        </pc:spChg>
        <pc:graphicFrameChg chg="mod modGraphic">
          <ac:chgData name="Axel Maille" userId="065ad68c099279a8" providerId="LiveId" clId="{F7371682-61F1-C34A-B394-0749CFD177A1}" dt="2020-08-25T22:43:17.928" v="37"/>
          <ac:graphicFrameMkLst>
            <pc:docMk/>
            <pc:sldMk cId="1981563336" sldId="256"/>
            <ac:graphicFrameMk id="9" creationId="{00000000-0000-0000-0000-000000000000}"/>
          </ac:graphicFrameMkLst>
        </pc:graphicFrameChg>
        <pc:graphicFrameChg chg="mod modGraphic">
          <ac:chgData name="Axel Maille" userId="065ad68c099279a8" providerId="LiveId" clId="{F7371682-61F1-C34A-B394-0749CFD177A1}" dt="2020-08-25T22:44:31.594" v="61"/>
          <ac:graphicFrameMkLst>
            <pc:docMk/>
            <pc:sldMk cId="1981563336" sldId="256"/>
            <ac:graphicFrameMk id="10" creationId="{00000000-0000-0000-0000-000000000000}"/>
          </ac:graphicFrameMkLst>
        </pc:graphicFrameChg>
        <pc:graphicFrameChg chg="mod modGraphic">
          <ac:chgData name="Axel Maille" userId="065ad68c099279a8" providerId="LiveId" clId="{F7371682-61F1-C34A-B394-0749CFD177A1}" dt="2020-08-25T22:44:36.397" v="65"/>
          <ac:graphicFrameMkLst>
            <pc:docMk/>
            <pc:sldMk cId="1981563336" sldId="256"/>
            <ac:graphicFrameMk id="11" creationId="{00000000-0000-0000-0000-000000000000}"/>
          </ac:graphicFrameMkLst>
        </pc:graphicFrameChg>
        <pc:graphicFrameChg chg="mod modGraphic">
          <ac:chgData name="Axel Maille" userId="065ad68c099279a8" providerId="LiveId" clId="{F7371682-61F1-C34A-B394-0749CFD177A1}" dt="2020-08-25T22:44:39.385" v="66" actId="108"/>
          <ac:graphicFrameMkLst>
            <pc:docMk/>
            <pc:sldMk cId="1981563336" sldId="256"/>
            <ac:graphicFrameMk id="1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4EFCF6B-8B22-044E-A239-FA14F1D1DB15}"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181247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EFCF6B-8B22-044E-A239-FA14F1D1DB15}"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105337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EFCF6B-8B22-044E-A239-FA14F1D1DB15}"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347560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EFCF6B-8B22-044E-A239-FA14F1D1DB15}"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270764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4EFCF6B-8B22-044E-A239-FA14F1D1DB15}"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88412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4EFCF6B-8B22-044E-A239-FA14F1D1DB15}"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319445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4EFCF6B-8B22-044E-A239-FA14F1D1DB15}" type="datetimeFigureOut">
              <a:rPr lang="fr-FR" smtClean="0"/>
              <a:t>26/08/2020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143196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A4EFCF6B-8B22-044E-A239-FA14F1D1DB15}" type="datetimeFigureOut">
              <a:rPr lang="fr-FR" smtClean="0"/>
              <a:t>26/08/2020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369402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EFCF6B-8B22-044E-A239-FA14F1D1DB15}" type="datetimeFigureOut">
              <a:rPr lang="fr-FR" smtClean="0"/>
              <a:t>26/08/2020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65668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4EFCF6B-8B22-044E-A239-FA14F1D1DB15}"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31341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4EFCF6B-8B22-044E-A239-FA14F1D1DB15}"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09B603-6746-E74A-A169-C4850159C3BB}" type="slidenum">
              <a:rPr lang="fr-FR" smtClean="0"/>
              <a:t>‹N°›</a:t>
            </a:fld>
            <a:endParaRPr lang="fr-FR"/>
          </a:p>
        </p:txBody>
      </p:sp>
    </p:spTree>
    <p:extLst>
      <p:ext uri="{BB962C8B-B14F-4D97-AF65-F5344CB8AC3E}">
        <p14:creationId xmlns:p14="http://schemas.microsoft.com/office/powerpoint/2010/main" val="260704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A4EFCF6B-8B22-044E-A239-FA14F1D1DB15}" type="datetimeFigureOut">
              <a:rPr lang="fr-FR" smtClean="0"/>
              <a:t>26/08/2020</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609B603-6746-E74A-A169-C4850159C3BB}" type="slidenum">
              <a:rPr lang="fr-FR" smtClean="0"/>
              <a:t>‹N°›</a:t>
            </a:fld>
            <a:endParaRPr lang="fr-FR"/>
          </a:p>
        </p:txBody>
      </p:sp>
    </p:spTree>
    <p:extLst>
      <p:ext uri="{BB962C8B-B14F-4D97-AF65-F5344CB8AC3E}">
        <p14:creationId xmlns:p14="http://schemas.microsoft.com/office/powerpoint/2010/main" val="407206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_c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392" cy="10688638"/>
          </a:xfrm>
          <a:prstGeom prst="rect">
            <a:avLst/>
          </a:prstGeom>
        </p:spPr>
      </p:pic>
      <p:pic>
        <p:nvPicPr>
          <p:cNvPr id="5" name="Image 4"/>
          <p:cNvPicPr>
            <a:picLocks noChangeAspect="1"/>
          </p:cNvPicPr>
          <p:nvPr/>
        </p:nvPicPr>
        <p:blipFill rotWithShape="1">
          <a:blip r:embed="rId3"/>
          <a:srcRect l="43073" b="14177"/>
          <a:stretch/>
        </p:blipFill>
        <p:spPr>
          <a:xfrm>
            <a:off x="5278500" y="6992622"/>
            <a:ext cx="1855830" cy="1867430"/>
          </a:xfrm>
          <a:prstGeom prst="ellipse">
            <a:avLst/>
          </a:prstGeom>
          <a:ln>
            <a:solidFill>
              <a:schemeClr val="tx2"/>
            </a:solidFill>
          </a:ln>
        </p:spPr>
      </p:pic>
      <p:sp>
        <p:nvSpPr>
          <p:cNvPr id="6" name="ZoneTexte 5"/>
          <p:cNvSpPr txBox="1"/>
          <p:nvPr/>
        </p:nvSpPr>
        <p:spPr>
          <a:xfrm>
            <a:off x="4042288" y="9292716"/>
            <a:ext cx="3303191" cy="830997"/>
          </a:xfrm>
          <a:prstGeom prst="rect">
            <a:avLst/>
          </a:prstGeom>
          <a:noFill/>
        </p:spPr>
        <p:txBody>
          <a:bodyPr wrap="square" rtlCol="0">
            <a:spAutoFit/>
          </a:bodyPr>
          <a:lstStyle/>
          <a:p>
            <a:r>
              <a:rPr lang="fr-FR" sz="1200" b="1" dirty="0">
                <a:solidFill>
                  <a:schemeClr val="tx2"/>
                </a:solidFill>
                <a:latin typeface="Arial"/>
                <a:cs typeface="Arial"/>
              </a:rPr>
              <a:t>Adresse :	</a:t>
            </a:r>
            <a:r>
              <a:rPr lang="fr-FR" sz="1200" dirty="0">
                <a:solidFill>
                  <a:srgbClr val="7F7F7F"/>
                </a:solidFill>
                <a:latin typeface="Arial"/>
                <a:cs typeface="Arial"/>
              </a:rPr>
              <a:t>12 </a:t>
            </a:r>
            <a:r>
              <a:rPr lang="fr-FR" sz="1200" dirty="0" err="1">
                <a:solidFill>
                  <a:srgbClr val="7F7F7F"/>
                </a:solidFill>
                <a:latin typeface="Arial"/>
                <a:cs typeface="Arial"/>
              </a:rPr>
              <a:t>Lorem</a:t>
            </a:r>
            <a:r>
              <a:rPr lang="fr-FR" sz="1200" dirty="0">
                <a:solidFill>
                  <a:srgbClr val="7F7F7F"/>
                </a:solidFill>
                <a:latin typeface="Arial"/>
                <a:cs typeface="Arial"/>
              </a:rPr>
              <a:t> </a:t>
            </a:r>
            <a:r>
              <a:rPr lang="fr-FR" sz="1200" dirty="0" err="1">
                <a:solidFill>
                  <a:srgbClr val="7F7F7F"/>
                </a:solidFill>
                <a:latin typeface="Arial"/>
                <a:cs typeface="Arial"/>
              </a:rPr>
              <a:t>ipsum</a:t>
            </a:r>
            <a:r>
              <a:rPr lang="fr-FR" sz="1200" dirty="0">
                <a:solidFill>
                  <a:srgbClr val="7F7F7F"/>
                </a:solidFill>
                <a:latin typeface="Arial"/>
                <a:cs typeface="Arial"/>
              </a:rPr>
              <a:t> Berlin</a:t>
            </a:r>
          </a:p>
          <a:p>
            <a:r>
              <a:rPr lang="fr-FR" sz="1200" b="1" dirty="0">
                <a:solidFill>
                  <a:schemeClr val="tx2"/>
                </a:solidFill>
                <a:latin typeface="Arial"/>
                <a:cs typeface="Arial"/>
              </a:rPr>
              <a:t>Email :	</a:t>
            </a:r>
            <a:r>
              <a:rPr lang="fr-FR" sz="1200" dirty="0" err="1">
                <a:solidFill>
                  <a:srgbClr val="7F7F7F"/>
                </a:solidFill>
                <a:latin typeface="Arial"/>
                <a:cs typeface="Arial"/>
              </a:rPr>
              <a:t>email@site.com</a:t>
            </a:r>
            <a:endParaRPr lang="fr-FR" sz="1200" dirty="0">
              <a:solidFill>
                <a:srgbClr val="7F7F7F"/>
              </a:solidFill>
              <a:latin typeface="Arial"/>
              <a:cs typeface="Arial"/>
            </a:endParaRPr>
          </a:p>
          <a:p>
            <a:r>
              <a:rPr lang="fr-FR" sz="1200" b="1" dirty="0">
                <a:solidFill>
                  <a:schemeClr val="tx2"/>
                </a:solidFill>
                <a:latin typeface="Arial"/>
                <a:cs typeface="Arial"/>
              </a:rPr>
              <a:t>Tél. :</a:t>
            </a:r>
            <a:r>
              <a:rPr lang="fr-FR" sz="1200" dirty="0">
                <a:solidFill>
                  <a:schemeClr val="tx1">
                    <a:lumMod val="50000"/>
                    <a:lumOff val="50000"/>
                  </a:schemeClr>
                </a:solidFill>
                <a:latin typeface="Arial"/>
                <a:cs typeface="Arial"/>
              </a:rPr>
              <a:t>		123 456 789 </a:t>
            </a:r>
          </a:p>
          <a:p>
            <a:r>
              <a:rPr lang="fr-FR" sz="1200" b="1" dirty="0">
                <a:solidFill>
                  <a:schemeClr val="tx2"/>
                </a:solidFill>
                <a:latin typeface="Arial"/>
                <a:cs typeface="Arial"/>
              </a:rPr>
              <a:t>Site Web :	</a:t>
            </a:r>
            <a:r>
              <a:rPr lang="fr-FR" sz="1200" dirty="0">
                <a:solidFill>
                  <a:schemeClr val="tx1">
                    <a:lumMod val="50000"/>
                    <a:lumOff val="50000"/>
                  </a:schemeClr>
                </a:solidFill>
                <a:latin typeface="Arial"/>
                <a:cs typeface="Arial"/>
              </a:rPr>
              <a:t>http://:</a:t>
            </a:r>
            <a:r>
              <a:rPr lang="fr-FR" sz="1200" dirty="0" err="1">
                <a:solidFill>
                  <a:schemeClr val="tx1">
                    <a:lumMod val="50000"/>
                    <a:lumOff val="50000"/>
                  </a:schemeClr>
                </a:solidFill>
                <a:latin typeface="Arial"/>
                <a:cs typeface="Arial"/>
              </a:rPr>
              <a:t>www.site.com</a:t>
            </a:r>
            <a:endParaRPr lang="fr-FR" sz="1200" dirty="0">
              <a:solidFill>
                <a:schemeClr val="tx1">
                  <a:lumMod val="50000"/>
                  <a:lumOff val="50000"/>
                </a:schemeClr>
              </a:solidFill>
              <a:latin typeface="Arial"/>
              <a:cs typeface="Arial"/>
            </a:endParaRPr>
          </a:p>
        </p:txBody>
      </p:sp>
      <p:sp>
        <p:nvSpPr>
          <p:cNvPr id="7" name="ZoneTexte 6"/>
          <p:cNvSpPr txBox="1"/>
          <p:nvPr/>
        </p:nvSpPr>
        <p:spPr>
          <a:xfrm>
            <a:off x="1165282" y="356764"/>
            <a:ext cx="2877006" cy="707886"/>
          </a:xfrm>
          <a:prstGeom prst="rect">
            <a:avLst/>
          </a:prstGeom>
          <a:noFill/>
        </p:spPr>
        <p:txBody>
          <a:bodyPr wrap="none" rtlCol="0">
            <a:spAutoFit/>
          </a:bodyPr>
          <a:lstStyle/>
          <a:p>
            <a:r>
              <a:rPr lang="de-DE" sz="4000" dirty="0">
                <a:solidFill>
                  <a:srgbClr val="1F497D"/>
                </a:solidFill>
              </a:rPr>
              <a:t>Positionstitel</a:t>
            </a:r>
            <a:endParaRPr lang="fr-FR" sz="4000" dirty="0">
              <a:solidFill>
                <a:srgbClr val="1F497D"/>
              </a:solidFill>
            </a:endParaRPr>
          </a:p>
        </p:txBody>
      </p:sp>
      <p:sp>
        <p:nvSpPr>
          <p:cNvPr id="8" name="ZoneTexte 7"/>
          <p:cNvSpPr txBox="1"/>
          <p:nvPr/>
        </p:nvSpPr>
        <p:spPr>
          <a:xfrm>
            <a:off x="1165280" y="1064650"/>
            <a:ext cx="5412971" cy="830997"/>
          </a:xfrm>
          <a:prstGeom prst="rect">
            <a:avLst/>
          </a:prstGeom>
          <a:noFill/>
        </p:spPr>
        <p:txBody>
          <a:bodyPr wrap="square" rtlCol="0">
            <a:spAutoFit/>
          </a:bodyPr>
          <a:lstStyle/>
          <a:p>
            <a:r>
              <a:rPr lang="de-DE" sz="1200" dirty="0">
                <a:solidFill>
                  <a:schemeClr val="tx1">
                    <a:lumMod val="50000"/>
                    <a:lumOff val="50000"/>
                  </a:schemeClr>
                </a:solidFill>
              </a:rPr>
              <a:t>Beschreiben Sie in wenigen Zeilen Ihren beruflichen Hintergrund, Ihre Schlüsselqualifikationen für die Position und Ihre Karriereziele. Dies ist eigentlich eine Einführung in Ihr Anschreiben. Sie können sie als Aufzählungszeichen oder als Klartext darstellen.</a:t>
            </a:r>
          </a:p>
        </p:txBody>
      </p:sp>
      <p:graphicFrame>
        <p:nvGraphicFramePr>
          <p:cNvPr id="9" name="Tableau 8"/>
          <p:cNvGraphicFramePr>
            <a:graphicFrameLocks noGrp="1"/>
          </p:cNvGraphicFramePr>
          <p:nvPr>
            <p:extLst>
              <p:ext uri="{D42A27DB-BD31-4B8C-83A1-F6EECF244321}">
                <p14:modId xmlns:p14="http://schemas.microsoft.com/office/powerpoint/2010/main" val="1130829385"/>
              </p:ext>
            </p:extLst>
          </p:nvPr>
        </p:nvGraphicFramePr>
        <p:xfrm>
          <a:off x="1165282" y="2359738"/>
          <a:ext cx="5412970" cy="2667000"/>
        </p:xfrm>
        <a:graphic>
          <a:graphicData uri="http://schemas.openxmlformats.org/drawingml/2006/table">
            <a:tbl>
              <a:tblPr firstRow="1" bandRow="1">
                <a:tableStyleId>{2D5ABB26-0587-4C30-8999-92F81FD0307C}</a:tableStyleId>
              </a:tblPr>
              <a:tblGrid>
                <a:gridCol w="918207">
                  <a:extLst>
                    <a:ext uri="{9D8B030D-6E8A-4147-A177-3AD203B41FA5}">
                      <a16:colId xmlns:a16="http://schemas.microsoft.com/office/drawing/2014/main" val="20000"/>
                    </a:ext>
                  </a:extLst>
                </a:gridCol>
                <a:gridCol w="4494763">
                  <a:extLst>
                    <a:ext uri="{9D8B030D-6E8A-4147-A177-3AD203B41FA5}">
                      <a16:colId xmlns:a16="http://schemas.microsoft.com/office/drawing/2014/main" val="20001"/>
                    </a:ext>
                  </a:extLst>
                </a:gridCol>
              </a:tblGrid>
              <a:tr h="0">
                <a:tc gridSpan="2">
                  <a:txBody>
                    <a:bodyPr/>
                    <a:lstStyle/>
                    <a:p>
                      <a:r>
                        <a:rPr lang="de-DE" sz="1600" kern="1200" dirty="0">
                          <a:solidFill>
                            <a:schemeClr val="tx2"/>
                          </a:solidFill>
                          <a:effectLst/>
                          <a:latin typeface="Arial"/>
                          <a:ea typeface="+mn-ea"/>
                          <a:cs typeface="Arial"/>
                        </a:rPr>
                        <a:t>Berufserfahrungen</a:t>
                      </a:r>
                      <a:endParaRPr lang="fr-FR" sz="1600" kern="1200" dirty="0">
                        <a:solidFill>
                          <a:schemeClr val="tx2"/>
                        </a:solidFill>
                        <a:effectLst/>
                        <a:latin typeface="Arial"/>
                        <a:ea typeface="+mn-ea"/>
                        <a:cs typeface="Arial"/>
                      </a:endParaRPr>
                    </a:p>
                  </a:txBody>
                  <a:tcPr/>
                </a:tc>
                <a:tc hMerge="1">
                  <a:txBody>
                    <a:bodyPr/>
                    <a:lstStyle/>
                    <a:p>
                      <a:endParaRPr lang="fr-FR" sz="1600" baseline="0" dirty="0">
                        <a:solidFill>
                          <a:schemeClr val="tx2"/>
                        </a:solidFill>
                        <a:effectLst/>
                        <a:latin typeface="Arial"/>
                        <a:cs typeface="Arial"/>
                      </a:endParaRPr>
                    </a:p>
                  </a:txBody>
                  <a:tcPr/>
                </a:tc>
                <a:extLst>
                  <a:ext uri="{0D108BD9-81ED-4DB2-BD59-A6C34878D82A}">
                    <a16:rowId xmlns:a16="http://schemas.microsoft.com/office/drawing/2014/main" val="10000"/>
                  </a:ext>
                </a:extLst>
              </a:tr>
              <a:tr h="565724">
                <a:tc>
                  <a:txBody>
                    <a:bodyPr/>
                    <a:lstStyle/>
                    <a:p>
                      <a:r>
                        <a:rPr lang="en-GB" sz="1100" b="1" kern="1200" dirty="0">
                          <a:solidFill>
                            <a:srgbClr val="1F497D"/>
                          </a:solidFill>
                          <a:effectLst/>
                          <a:latin typeface="Arial"/>
                          <a:ea typeface="+mn-ea"/>
                          <a:cs typeface="Arial"/>
                        </a:rPr>
                        <a:t>2010-2014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0" kern="1200" noProof="0" dirty="0">
                          <a:solidFill>
                            <a:schemeClr val="accent1"/>
                          </a:solidFill>
                          <a:effectLst/>
                          <a:latin typeface="Arial"/>
                          <a:ea typeface="+mn-ea"/>
                          <a:cs typeface="Arial"/>
                        </a:rPr>
                        <a:t>FIRMEN | POSITIONSTITEL |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noProof="0" dirty="0" err="1">
                          <a:solidFill>
                            <a:schemeClr val="tx1">
                              <a:lumMod val="50000"/>
                              <a:lumOff val="50000"/>
                            </a:schemeClr>
                          </a:solidFill>
                          <a:effectLst/>
                          <a:latin typeface="Arial"/>
                          <a:ea typeface="+mn-ea"/>
                          <a:cs typeface="Arial"/>
                        </a:rPr>
                        <a:t>Beschreiben</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Sie</a:t>
                      </a:r>
                      <a:r>
                        <a:rPr lang="fr-FR" sz="1100" kern="1200" noProof="0" dirty="0">
                          <a:solidFill>
                            <a:schemeClr val="tx1">
                              <a:lumMod val="50000"/>
                              <a:lumOff val="50000"/>
                            </a:schemeClr>
                          </a:solidFill>
                          <a:effectLst/>
                          <a:latin typeface="Arial"/>
                          <a:ea typeface="+mn-ea"/>
                          <a:cs typeface="Arial"/>
                        </a:rPr>
                        <a:t> die </a:t>
                      </a:r>
                      <a:r>
                        <a:rPr lang="fr-FR" sz="1100" kern="1200" noProof="0" dirty="0" err="1">
                          <a:solidFill>
                            <a:schemeClr val="tx1">
                              <a:lumMod val="50000"/>
                              <a:lumOff val="50000"/>
                            </a:schemeClr>
                          </a:solidFill>
                          <a:effectLst/>
                          <a:latin typeface="Arial"/>
                          <a:ea typeface="+mn-ea"/>
                          <a:cs typeface="Arial"/>
                        </a:rPr>
                        <a:t>Positionen</a:t>
                      </a:r>
                      <a:r>
                        <a:rPr lang="fr-FR" sz="1100" kern="1200" noProof="0" dirty="0">
                          <a:solidFill>
                            <a:schemeClr val="tx1">
                              <a:lumMod val="50000"/>
                              <a:lumOff val="50000"/>
                            </a:schemeClr>
                          </a:solidFill>
                          <a:effectLst/>
                          <a:latin typeface="Arial"/>
                          <a:ea typeface="+mn-ea"/>
                          <a:cs typeface="Arial"/>
                        </a:rPr>
                        <a:t>, die </a:t>
                      </a:r>
                      <a:r>
                        <a:rPr lang="fr-FR" sz="1100" kern="1200" noProof="0" dirty="0" err="1">
                          <a:solidFill>
                            <a:schemeClr val="tx1">
                              <a:lumMod val="50000"/>
                              <a:lumOff val="50000"/>
                            </a:schemeClr>
                          </a:solidFill>
                          <a:effectLst/>
                          <a:latin typeface="Arial"/>
                          <a:ea typeface="+mn-ea"/>
                          <a:cs typeface="Arial"/>
                        </a:rPr>
                        <a:t>Sie</a:t>
                      </a:r>
                      <a:r>
                        <a:rPr lang="fr-FR" sz="1100" kern="1200" noProof="0" dirty="0">
                          <a:solidFill>
                            <a:schemeClr val="tx1">
                              <a:lumMod val="50000"/>
                              <a:lumOff val="50000"/>
                            </a:schemeClr>
                          </a:solidFill>
                          <a:effectLst/>
                          <a:latin typeface="Arial"/>
                          <a:ea typeface="+mn-ea"/>
                          <a:cs typeface="Arial"/>
                        </a:rPr>
                        <a:t> hier </a:t>
                      </a:r>
                      <a:r>
                        <a:rPr lang="fr-FR" sz="1100" kern="1200" noProof="0" dirty="0" err="1">
                          <a:solidFill>
                            <a:schemeClr val="tx1">
                              <a:lumMod val="50000"/>
                              <a:lumOff val="50000"/>
                            </a:schemeClr>
                          </a:solidFill>
                          <a:effectLst/>
                          <a:latin typeface="Arial"/>
                          <a:ea typeface="+mn-ea"/>
                          <a:cs typeface="Arial"/>
                        </a:rPr>
                        <a:t>innehatten</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Beschreiben</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Sie</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auch</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Ihre</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Aufgaben</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und</a:t>
                      </a:r>
                      <a:r>
                        <a:rPr lang="fr-FR" sz="1100" kern="1200" noProof="0" dirty="0">
                          <a:solidFill>
                            <a:schemeClr val="tx1">
                              <a:lumMod val="50000"/>
                              <a:lumOff val="50000"/>
                            </a:schemeClr>
                          </a:solidFill>
                          <a:effectLst/>
                          <a:latin typeface="Arial"/>
                          <a:ea typeface="+mn-ea"/>
                          <a:cs typeface="Arial"/>
                        </a:rPr>
                        <a:t> die </a:t>
                      </a:r>
                      <a:r>
                        <a:rPr lang="fr-FR" sz="1100" kern="1200" noProof="0" dirty="0" err="1">
                          <a:solidFill>
                            <a:schemeClr val="tx1">
                              <a:lumMod val="50000"/>
                              <a:lumOff val="50000"/>
                            </a:schemeClr>
                          </a:solidFill>
                          <a:effectLst/>
                          <a:latin typeface="Arial"/>
                          <a:ea typeface="+mn-ea"/>
                          <a:cs typeface="Arial"/>
                        </a:rPr>
                        <a:t>Anzahl</a:t>
                      </a:r>
                      <a:r>
                        <a:rPr lang="fr-FR" sz="1100" kern="1200" noProof="0" dirty="0">
                          <a:solidFill>
                            <a:schemeClr val="tx1">
                              <a:lumMod val="50000"/>
                              <a:lumOff val="50000"/>
                            </a:schemeClr>
                          </a:solidFill>
                          <a:effectLst/>
                          <a:latin typeface="Arial"/>
                          <a:ea typeface="+mn-ea"/>
                          <a:cs typeface="Arial"/>
                        </a:rPr>
                        <a:t> der </a:t>
                      </a:r>
                      <a:r>
                        <a:rPr lang="fr-FR" sz="1100" kern="1200" noProof="0" dirty="0" err="1">
                          <a:solidFill>
                            <a:schemeClr val="tx1">
                              <a:lumMod val="50000"/>
                              <a:lumOff val="50000"/>
                            </a:schemeClr>
                          </a:solidFill>
                          <a:effectLst/>
                          <a:latin typeface="Arial"/>
                          <a:ea typeface="+mn-ea"/>
                          <a:cs typeface="Arial"/>
                        </a:rPr>
                        <a:t>Personen</a:t>
                      </a:r>
                      <a:r>
                        <a:rPr lang="fr-FR" sz="1100" kern="1200" noProof="0" dirty="0">
                          <a:solidFill>
                            <a:schemeClr val="tx1">
                              <a:lumMod val="50000"/>
                              <a:lumOff val="50000"/>
                            </a:schemeClr>
                          </a:solidFill>
                          <a:effectLst/>
                          <a:latin typeface="Arial"/>
                          <a:ea typeface="+mn-ea"/>
                          <a:cs typeface="Arial"/>
                        </a:rPr>
                        <a:t>, die </a:t>
                      </a:r>
                      <a:r>
                        <a:rPr lang="fr-FR" sz="1100" kern="1200" noProof="0" dirty="0" err="1">
                          <a:solidFill>
                            <a:schemeClr val="tx1">
                              <a:lumMod val="50000"/>
                              <a:lumOff val="50000"/>
                            </a:schemeClr>
                          </a:solidFill>
                          <a:effectLst/>
                          <a:latin typeface="Arial"/>
                          <a:ea typeface="+mn-ea"/>
                          <a:cs typeface="Arial"/>
                        </a:rPr>
                        <a:t>Sie</a:t>
                      </a:r>
                      <a:r>
                        <a:rPr lang="fr-FR" sz="1100" kern="1200" noProof="0" dirty="0">
                          <a:solidFill>
                            <a:schemeClr val="tx1">
                              <a:lumMod val="50000"/>
                              <a:lumOff val="50000"/>
                            </a:schemeClr>
                          </a:solidFill>
                          <a:effectLst/>
                          <a:latin typeface="Arial"/>
                          <a:ea typeface="+mn-ea"/>
                          <a:cs typeface="Arial"/>
                        </a:rPr>
                        <a:t> </a:t>
                      </a:r>
                      <a:r>
                        <a:rPr lang="fr-FR" sz="1100" kern="1200" noProof="0" dirty="0" err="1">
                          <a:solidFill>
                            <a:schemeClr val="tx1">
                              <a:lumMod val="50000"/>
                              <a:lumOff val="50000"/>
                            </a:schemeClr>
                          </a:solidFill>
                          <a:effectLst/>
                          <a:latin typeface="Arial"/>
                          <a:ea typeface="+mn-ea"/>
                          <a:cs typeface="Arial"/>
                        </a:rPr>
                        <a:t>beaufsichtigen</a:t>
                      </a:r>
                      <a:r>
                        <a:rPr lang="fr-FR" sz="1100" kern="1200" noProof="0" dirty="0">
                          <a:solidFill>
                            <a:schemeClr val="tx1">
                              <a:lumMod val="50000"/>
                              <a:lumOff val="50000"/>
                            </a:schemeClr>
                          </a:solidFill>
                          <a:effectLst/>
                          <a:latin typeface="Arial"/>
                          <a:ea typeface="+mn-ea"/>
                          <a:cs typeface="Arial"/>
                        </a:rPr>
                        <a:t>.</a:t>
                      </a:r>
                    </a:p>
                  </a:txBody>
                  <a:tcPr/>
                </a:tc>
                <a:extLst>
                  <a:ext uri="{0D108BD9-81ED-4DB2-BD59-A6C34878D82A}">
                    <a16:rowId xmlns:a16="http://schemas.microsoft.com/office/drawing/2014/main" val="10001"/>
                  </a:ext>
                </a:extLst>
              </a:tr>
              <a:tr h="565724">
                <a:tc>
                  <a:txBody>
                    <a:bodyPr/>
                    <a:lstStyle/>
                    <a:p>
                      <a:r>
                        <a:rPr lang="en-GB" sz="1100" b="1" kern="1200" dirty="0">
                          <a:solidFill>
                            <a:srgbClr val="1F497D"/>
                          </a:solidFill>
                          <a:effectLst/>
                          <a:latin typeface="Arial"/>
                          <a:ea typeface="+mn-ea"/>
                          <a:cs typeface="Arial"/>
                        </a:rPr>
                        <a:t>2010-2014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4F81BD"/>
                          </a:solidFill>
                          <a:effectLst/>
                          <a:uLnTx/>
                          <a:uFillTx/>
                          <a:latin typeface="Arial"/>
                          <a:ea typeface="+mn-ea"/>
                          <a:cs typeface="Arial"/>
                        </a:rPr>
                        <a:t>FIRMEN | POSITIONSTITEL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Beschreiben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Positionen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hier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innehatten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Beschreiben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auch</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Ihre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Aufgaben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und</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Anzahl</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der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Personen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beaufsichtigen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a:t>
                      </a:r>
                    </a:p>
                  </a:txBody>
                  <a:tcPr/>
                </a:tc>
                <a:extLst>
                  <a:ext uri="{0D108BD9-81ED-4DB2-BD59-A6C34878D82A}">
                    <a16:rowId xmlns:a16="http://schemas.microsoft.com/office/drawing/2014/main" val="10002"/>
                  </a:ext>
                </a:extLst>
              </a:tr>
              <a:tr h="565724">
                <a:tc>
                  <a:txBody>
                    <a:bodyPr/>
                    <a:lstStyle/>
                    <a:p>
                      <a:r>
                        <a:rPr lang="en-GB" sz="1100" b="1" kern="1200" dirty="0">
                          <a:solidFill>
                            <a:srgbClr val="1F497D"/>
                          </a:solidFill>
                          <a:effectLst/>
                          <a:latin typeface="Arial"/>
                          <a:ea typeface="+mn-ea"/>
                          <a:cs typeface="Arial"/>
                        </a:rPr>
                        <a:t>2010-2014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4F81BD"/>
                          </a:solidFill>
                          <a:effectLst/>
                          <a:uLnTx/>
                          <a:uFillTx/>
                          <a:latin typeface="Arial"/>
                          <a:ea typeface="+mn-ea"/>
                          <a:cs typeface="Arial"/>
                        </a:rPr>
                        <a:t>FIRMEN | POSITIONSTITEL | </a:t>
                      </a:r>
                      <a:endParaRPr kumimoji="0" lang="fr-FR" sz="1200" b="1" i="0" u="none" strike="noStrike" kern="1200" cap="none" spc="0" normalizeH="0" baseline="0" noProof="0" dirty="0">
                        <a:ln>
                          <a:noFill/>
                        </a:ln>
                        <a:solidFill>
                          <a:srgbClr val="4F81BD"/>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Beschreiben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Positionen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hier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innehatten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Beschreiben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auch</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Ihre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Aufgaben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und</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Anzahl</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der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Personen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Sie</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Arial"/>
                          <a:ea typeface="+mn-ea"/>
                          <a:cs typeface="Arial"/>
                        </a:rPr>
                        <a:t>beaufsichtigen</a:t>
                      </a:r>
                      <a:r>
                        <a:rPr kumimoji="0" lang="fr-FR"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a:t>
                      </a:r>
                    </a:p>
                  </a:txBody>
                  <a:tcPr/>
                </a:tc>
                <a:extLst>
                  <a:ext uri="{0D108BD9-81ED-4DB2-BD59-A6C34878D82A}">
                    <a16:rowId xmlns:a16="http://schemas.microsoft.com/office/drawing/2014/main" val="10003"/>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4218784871"/>
              </p:ext>
            </p:extLst>
          </p:nvPr>
        </p:nvGraphicFramePr>
        <p:xfrm>
          <a:off x="1165280" y="5194709"/>
          <a:ext cx="5412972" cy="1554480"/>
        </p:xfrm>
        <a:graphic>
          <a:graphicData uri="http://schemas.openxmlformats.org/drawingml/2006/table">
            <a:tbl>
              <a:tblPr firstRow="1" bandRow="1">
                <a:tableStyleId>{2D5ABB26-0587-4C30-8999-92F81FD0307C}</a:tableStyleId>
              </a:tblPr>
              <a:tblGrid>
                <a:gridCol w="918207">
                  <a:extLst>
                    <a:ext uri="{9D8B030D-6E8A-4147-A177-3AD203B41FA5}">
                      <a16:colId xmlns:a16="http://schemas.microsoft.com/office/drawing/2014/main" val="20000"/>
                    </a:ext>
                  </a:extLst>
                </a:gridCol>
                <a:gridCol w="4494765">
                  <a:extLst>
                    <a:ext uri="{9D8B030D-6E8A-4147-A177-3AD203B41FA5}">
                      <a16:colId xmlns:a16="http://schemas.microsoft.com/office/drawing/2014/main" val="20001"/>
                    </a:ext>
                  </a:extLst>
                </a:gridCol>
              </a:tblGrid>
              <a:tr h="0">
                <a:tc gridSpan="2">
                  <a:txBody>
                    <a:bodyPr/>
                    <a:lstStyle/>
                    <a:p>
                      <a:r>
                        <a:rPr lang="de-DE" sz="1600" kern="1200" dirty="0">
                          <a:solidFill>
                            <a:schemeClr val="tx2"/>
                          </a:solidFill>
                          <a:effectLst/>
                          <a:latin typeface="Arial"/>
                          <a:ea typeface="+mn-ea"/>
                          <a:cs typeface="Arial"/>
                        </a:rPr>
                        <a:t>Ausbildung</a:t>
                      </a:r>
                      <a:endParaRPr lang="fr-FR" sz="1600" kern="1200" dirty="0">
                        <a:solidFill>
                          <a:schemeClr val="tx2"/>
                        </a:solidFill>
                        <a:effectLst/>
                        <a:latin typeface="Arial"/>
                        <a:ea typeface="+mn-ea"/>
                        <a:cs typeface="Arial"/>
                      </a:endParaRPr>
                    </a:p>
                  </a:txBody>
                  <a:tcPr/>
                </a:tc>
                <a:tc hMerge="1">
                  <a:txBody>
                    <a:bodyPr/>
                    <a:lstStyle/>
                    <a:p>
                      <a:endParaRPr lang="fr-FR" sz="1600" baseline="0" dirty="0">
                        <a:solidFill>
                          <a:schemeClr val="tx2"/>
                        </a:solidFill>
                        <a:effectLst/>
                        <a:latin typeface="Arial"/>
                        <a:cs typeface="Arial"/>
                      </a:endParaRPr>
                    </a:p>
                  </a:txBody>
                  <a:tcPr/>
                </a:tc>
                <a:extLst>
                  <a:ext uri="{0D108BD9-81ED-4DB2-BD59-A6C34878D82A}">
                    <a16:rowId xmlns:a16="http://schemas.microsoft.com/office/drawing/2014/main" val="10000"/>
                  </a:ext>
                </a:extLst>
              </a:tr>
              <a:tr h="565724">
                <a:tc>
                  <a:txBody>
                    <a:bodyPr/>
                    <a:lstStyle/>
                    <a:p>
                      <a:r>
                        <a:rPr lang="en-GB" sz="1100" b="1" kern="1200" dirty="0">
                          <a:solidFill>
                            <a:srgbClr val="1F497D"/>
                          </a:solidFill>
                          <a:effectLst/>
                          <a:latin typeface="Arial"/>
                          <a:ea typeface="+mn-ea"/>
                          <a:cs typeface="Arial"/>
                        </a:rPr>
                        <a:t>2005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4F81BD"/>
                          </a:solidFill>
                          <a:effectLst/>
                          <a:uLnTx/>
                          <a:uFillTx/>
                          <a:latin typeface="Arial"/>
                          <a:ea typeface="+mn-ea"/>
                          <a:cs typeface="Arial"/>
                        </a:rPr>
                        <a:t>UNIVERSITÄT </a:t>
                      </a:r>
                      <a:r>
                        <a:rPr kumimoji="0" lang="en-GB" sz="1200" b="1" i="0" u="none" strike="noStrike" kern="1200" cap="none" spc="0" normalizeH="0" baseline="0" noProof="0">
                          <a:ln>
                            <a:noFill/>
                          </a:ln>
                          <a:solidFill>
                            <a:srgbClr val="4F81BD"/>
                          </a:solidFill>
                          <a:effectLst/>
                          <a:uLnTx/>
                          <a:uFillTx/>
                          <a:latin typeface="Arial"/>
                          <a:ea typeface="+mn-ea"/>
                          <a:cs typeface="Arial"/>
                        </a:rPr>
                        <a:t>| </a:t>
                      </a:r>
                      <a:r>
                        <a:rPr kumimoji="0" lang="en-US" sz="1200" b="1" i="0" u="none" strike="noStrike" kern="1200" cap="none" spc="0" normalizeH="0" baseline="0" noProof="0">
                          <a:ln>
                            <a:noFill/>
                          </a:ln>
                          <a:solidFill>
                            <a:srgbClr val="4F81BD"/>
                          </a:solidFill>
                          <a:effectLst/>
                          <a:uLnTx/>
                          <a:uFillTx/>
                          <a:latin typeface="Arial"/>
                          <a:ea typeface="+mn-ea"/>
                          <a:cs typeface="Arial"/>
                        </a:rPr>
                        <a:t>DIPLOM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lumMod val="50000"/>
                              <a:lumOff val="50000"/>
                            </a:prstClr>
                          </a:solidFill>
                          <a:effectLst/>
                          <a:uLnTx/>
                          <a:uFillTx/>
                          <a:latin typeface="Calibri"/>
                          <a:ea typeface="+mn-ea"/>
                          <a:cs typeface="Calibri"/>
                        </a:rPr>
                        <a:t>Beschreiben Sie in einer Zeile die Ziele und Besonderheiten dieser Schulung. Schreiben Sie Ihre Erwähnung, wenn Sie eine hatten. </a:t>
                      </a:r>
                      <a:endPar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endParaRPr>
                    </a:p>
                  </a:txBody>
                  <a:tcPr/>
                </a:tc>
                <a:extLst>
                  <a:ext uri="{0D108BD9-81ED-4DB2-BD59-A6C34878D82A}">
                    <a16:rowId xmlns:a16="http://schemas.microsoft.com/office/drawing/2014/main" val="10001"/>
                  </a:ext>
                </a:extLst>
              </a:tr>
              <a:tr h="565724">
                <a:tc>
                  <a:txBody>
                    <a:bodyPr/>
                    <a:lstStyle/>
                    <a:p>
                      <a:r>
                        <a:rPr lang="en-GB" sz="1100" b="1" kern="1200" dirty="0">
                          <a:solidFill>
                            <a:srgbClr val="1F497D"/>
                          </a:solidFill>
                          <a:effectLst/>
                          <a:latin typeface="Arial"/>
                          <a:ea typeface="+mn-ea"/>
                          <a:cs typeface="Arial"/>
                        </a:rPr>
                        <a:t>2003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4F81BD"/>
                          </a:solidFill>
                          <a:effectLst/>
                          <a:uLnTx/>
                          <a:uFillTx/>
                          <a:latin typeface="Arial"/>
                          <a:ea typeface="+mn-ea"/>
                          <a:cs typeface="Arial"/>
                        </a:rPr>
                        <a:t>UNIVERSITÄT </a:t>
                      </a:r>
                      <a:r>
                        <a:rPr kumimoji="0" lang="en-GB" sz="1200" b="1" i="0" u="none" strike="noStrike" kern="1200" cap="none" spc="0" normalizeH="0" baseline="0" noProof="0" dirty="0">
                          <a:ln>
                            <a:noFill/>
                          </a:ln>
                          <a:solidFill>
                            <a:srgbClr val="4F81BD"/>
                          </a:solidFill>
                          <a:effectLst/>
                          <a:uLnTx/>
                          <a:uFillTx/>
                          <a:latin typeface="Arial"/>
                          <a:ea typeface="+mn-ea"/>
                          <a:cs typeface="Arial"/>
                        </a:rPr>
                        <a:t>| </a:t>
                      </a:r>
                      <a:r>
                        <a:rPr kumimoji="0" lang="en-US" sz="1200" b="1" i="0" u="none" strike="noStrike" kern="1200" cap="none" spc="0" normalizeH="0" baseline="0" noProof="0" dirty="0">
                          <a:ln>
                            <a:noFill/>
                          </a:ln>
                          <a:solidFill>
                            <a:srgbClr val="4F81BD"/>
                          </a:solidFill>
                          <a:effectLst/>
                          <a:uLnTx/>
                          <a:uFillTx/>
                          <a:latin typeface="Arial"/>
                          <a:ea typeface="+mn-ea"/>
                          <a:cs typeface="Arial"/>
                        </a:rPr>
                        <a:t>DIPLOM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Beschreiben</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Sie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in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einer</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Zeile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die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Ziele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und</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Besonderheiten</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dieser</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Schulung</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Schreiben</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Sie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Ihre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Erwähnung</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wenn</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Sie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eine</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r>
                        <a:rPr kumimoji="0" lang="fr-FR" sz="1100" b="0" i="0" u="none" strike="noStrike" kern="1200" cap="none" spc="0" normalizeH="0" baseline="0" noProof="0" dirty="0" err="1">
                          <a:ln>
                            <a:noFill/>
                          </a:ln>
                          <a:solidFill>
                            <a:prstClr val="black">
                              <a:lumMod val="50000"/>
                              <a:lumOff val="50000"/>
                            </a:prstClr>
                          </a:solidFill>
                          <a:effectLst/>
                          <a:uLnTx/>
                          <a:uFillTx/>
                          <a:latin typeface="Calibri"/>
                          <a:ea typeface="+mn-ea"/>
                          <a:cs typeface="Calibri"/>
                        </a:rPr>
                        <a:t>hatten</a:t>
                      </a:r>
                      <a:r>
                        <a:rPr kumimoji="0" lang="fr-FR" sz="1100" b="0" i="0" u="none" strike="noStrike" kern="1200" cap="none" spc="0" normalizeH="0" baseline="0" noProof="0" dirty="0">
                          <a:ln>
                            <a:noFill/>
                          </a:ln>
                          <a:solidFill>
                            <a:prstClr val="black">
                              <a:lumMod val="50000"/>
                              <a:lumOff val="50000"/>
                            </a:prstClr>
                          </a:solidFill>
                          <a:effectLst/>
                          <a:uLnTx/>
                          <a:uFillTx/>
                          <a:latin typeface="Calibri"/>
                          <a:ea typeface="+mn-ea"/>
                          <a:cs typeface="Calibri"/>
                        </a:rPr>
                        <a:t>. </a:t>
                      </a:r>
                    </a:p>
                  </a:txBody>
                  <a:tcPr/>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487607651"/>
              </p:ext>
            </p:extLst>
          </p:nvPr>
        </p:nvGraphicFramePr>
        <p:xfrm>
          <a:off x="1165282" y="6813837"/>
          <a:ext cx="3729166" cy="1112520"/>
        </p:xfrm>
        <a:graphic>
          <a:graphicData uri="http://schemas.openxmlformats.org/drawingml/2006/table">
            <a:tbl>
              <a:tblPr firstRow="1" bandRow="1">
                <a:tableStyleId>{2D5ABB26-0587-4C30-8999-92F81FD0307C}</a:tableStyleId>
              </a:tblPr>
              <a:tblGrid>
                <a:gridCol w="1110085">
                  <a:extLst>
                    <a:ext uri="{9D8B030D-6E8A-4147-A177-3AD203B41FA5}">
                      <a16:colId xmlns:a16="http://schemas.microsoft.com/office/drawing/2014/main" val="20000"/>
                    </a:ext>
                  </a:extLst>
                </a:gridCol>
                <a:gridCol w="2619081">
                  <a:extLst>
                    <a:ext uri="{9D8B030D-6E8A-4147-A177-3AD203B41FA5}">
                      <a16:colId xmlns:a16="http://schemas.microsoft.com/office/drawing/2014/main" val="20001"/>
                    </a:ext>
                  </a:extLst>
                </a:gridCol>
              </a:tblGrid>
              <a:tr h="0">
                <a:tc gridSpan="2">
                  <a:txBody>
                    <a:bodyPr/>
                    <a:lstStyle/>
                    <a:p>
                      <a:r>
                        <a:rPr lang="de-DE" sz="1600" kern="1200" dirty="0">
                          <a:solidFill>
                            <a:schemeClr val="tx2"/>
                          </a:solidFill>
                          <a:effectLst/>
                          <a:latin typeface="Arial"/>
                          <a:ea typeface="+mn-ea"/>
                          <a:cs typeface="Arial"/>
                        </a:rPr>
                        <a:t>Sprachen</a:t>
                      </a:r>
                      <a:endParaRPr lang="fr-FR" sz="1600" kern="1200" dirty="0">
                        <a:solidFill>
                          <a:schemeClr val="tx2"/>
                        </a:solidFill>
                        <a:effectLst/>
                        <a:latin typeface="Arial"/>
                        <a:ea typeface="+mn-ea"/>
                        <a:cs typeface="Arial"/>
                      </a:endParaRPr>
                    </a:p>
                  </a:txBody>
                  <a:tcPr/>
                </a:tc>
                <a:tc hMerge="1">
                  <a:txBody>
                    <a:bodyPr/>
                    <a:lstStyle/>
                    <a:p>
                      <a:endParaRPr lang="fr-FR" sz="1600" baseline="0" dirty="0">
                        <a:solidFill>
                          <a:schemeClr val="tx2"/>
                        </a:solidFill>
                        <a:effectLst/>
                        <a:latin typeface="Arial"/>
                        <a:cs typeface="Arial"/>
                      </a:endParaRPr>
                    </a:p>
                  </a:txBody>
                  <a:tcPr/>
                </a:tc>
                <a:extLst>
                  <a:ext uri="{0D108BD9-81ED-4DB2-BD59-A6C34878D82A}">
                    <a16:rowId xmlns:a16="http://schemas.microsoft.com/office/drawing/2014/main" val="10000"/>
                  </a:ext>
                </a:extLst>
              </a:tr>
              <a:tr h="0">
                <a:tc>
                  <a:txBody>
                    <a:bodyPr/>
                    <a:lstStyle/>
                    <a:p>
                      <a:r>
                        <a:rPr lang="de-DE" sz="1100" b="1" kern="1200" dirty="0">
                          <a:solidFill>
                            <a:srgbClr val="1F497D"/>
                          </a:solidFill>
                          <a:effectLst/>
                          <a:latin typeface="Arial"/>
                          <a:ea typeface="+mn-ea"/>
                          <a:cs typeface="Arial"/>
                        </a:rPr>
                        <a:t>Französisch</a:t>
                      </a:r>
                      <a:endParaRPr lang="en-GB" sz="1100" b="1" kern="1200" dirty="0">
                        <a:solidFill>
                          <a:srgbClr val="1F497D"/>
                        </a:solidFill>
                        <a:effectLst/>
                        <a:latin typeface="Arial"/>
                        <a:ea typeface="+mn-ea"/>
                        <a:cs typeface="Arial"/>
                      </a:endParaRPr>
                    </a:p>
                  </a:txBody>
                  <a:tcPr/>
                </a:tc>
                <a:tc>
                  <a:txBody>
                    <a:bodyPr/>
                    <a:lstStyle/>
                    <a:p>
                      <a:r>
                        <a:rPr kumimoji="0" lang="de-DE" sz="1100" b="0" i="0" u="none" strike="noStrike" kern="1200" cap="none" spc="0" normalizeH="0" baseline="0" dirty="0">
                          <a:ln>
                            <a:noFill/>
                          </a:ln>
                          <a:solidFill>
                            <a:prstClr val="black">
                              <a:lumMod val="50000"/>
                              <a:lumOff val="50000"/>
                            </a:prstClr>
                          </a:solidFill>
                          <a:effectLst/>
                          <a:uLnTx/>
                          <a:uFillTx/>
                          <a:latin typeface="Calibri"/>
                          <a:ea typeface="+mn-ea"/>
                          <a:cs typeface="Calibri"/>
                        </a:rPr>
                        <a:t>Muttersprache</a:t>
                      </a:r>
                      <a:endParaRPr kumimoji="0" lang="fr-FR" sz="1100" b="0" i="0" u="none" strike="noStrike" kern="1200" cap="none" spc="0" normalizeH="0" baseline="0" dirty="0">
                        <a:ln>
                          <a:noFill/>
                        </a:ln>
                        <a:solidFill>
                          <a:prstClr val="black">
                            <a:lumMod val="50000"/>
                            <a:lumOff val="50000"/>
                          </a:prstClr>
                        </a:solidFill>
                        <a:effectLst/>
                        <a:uLnTx/>
                        <a:uFillTx/>
                        <a:latin typeface="Calibri"/>
                        <a:ea typeface="+mn-ea"/>
                        <a:cs typeface="Calibri"/>
                      </a:endParaRPr>
                    </a:p>
                  </a:txBody>
                  <a:tcPr/>
                </a:tc>
                <a:extLst>
                  <a:ext uri="{0D108BD9-81ED-4DB2-BD59-A6C34878D82A}">
                    <a16:rowId xmlns:a16="http://schemas.microsoft.com/office/drawing/2014/main" val="10001"/>
                  </a:ext>
                </a:extLst>
              </a:tr>
              <a:tr h="0">
                <a:tc>
                  <a:txBody>
                    <a:bodyPr/>
                    <a:lstStyle/>
                    <a:p>
                      <a:r>
                        <a:rPr lang="de-DE" sz="1100" b="1" kern="1200" dirty="0">
                          <a:solidFill>
                            <a:srgbClr val="1F497D"/>
                          </a:solidFill>
                          <a:effectLst/>
                          <a:latin typeface="Arial"/>
                          <a:ea typeface="+mn-ea"/>
                          <a:cs typeface="Arial"/>
                        </a:rPr>
                        <a:t>Englisch</a:t>
                      </a:r>
                      <a:endParaRPr lang="en-GB" sz="1100" b="1" kern="1200" dirty="0">
                        <a:solidFill>
                          <a:srgbClr val="1F497D"/>
                        </a:solidFill>
                        <a:effectLst/>
                        <a:latin typeface="Arial"/>
                        <a:ea typeface="+mn-ea"/>
                        <a:cs typeface="Arial"/>
                      </a:endParaRPr>
                    </a:p>
                  </a:txBody>
                  <a:tcPr/>
                </a:tc>
                <a:tc>
                  <a:txBody>
                    <a:bodyPr/>
                    <a:lstStyle/>
                    <a:p>
                      <a:r>
                        <a:rPr kumimoji="0" lang="de-DE" sz="1100" b="0" i="0" u="none" strike="noStrike" kern="1200" cap="none" spc="0" normalizeH="0" baseline="0" dirty="0">
                          <a:ln>
                            <a:noFill/>
                          </a:ln>
                          <a:solidFill>
                            <a:prstClr val="black">
                              <a:lumMod val="50000"/>
                              <a:lumOff val="50000"/>
                            </a:prstClr>
                          </a:solidFill>
                          <a:effectLst/>
                          <a:uLnTx/>
                          <a:uFillTx/>
                          <a:latin typeface="Calibri"/>
                          <a:ea typeface="+mn-ea"/>
                          <a:cs typeface="Calibri"/>
                        </a:rPr>
                        <a:t>Fließend - TOEIC 780</a:t>
                      </a:r>
                    </a:p>
                  </a:txBody>
                  <a:tcPr/>
                </a:tc>
                <a:extLst>
                  <a:ext uri="{0D108BD9-81ED-4DB2-BD59-A6C34878D82A}">
                    <a16:rowId xmlns:a16="http://schemas.microsoft.com/office/drawing/2014/main" val="10002"/>
                  </a:ext>
                </a:extLst>
              </a:tr>
              <a:tr h="0">
                <a:tc>
                  <a:txBody>
                    <a:bodyPr/>
                    <a:lstStyle/>
                    <a:p>
                      <a:r>
                        <a:rPr lang="de-DE" sz="1100" b="1" kern="1200" dirty="0">
                          <a:solidFill>
                            <a:srgbClr val="1F497D"/>
                          </a:solidFill>
                          <a:effectLst/>
                          <a:latin typeface="Arial"/>
                          <a:ea typeface="+mn-ea"/>
                          <a:cs typeface="Arial"/>
                        </a:rPr>
                        <a:t>Chinesisch</a:t>
                      </a:r>
                      <a:endParaRPr lang="en-GB" sz="1100" b="1" kern="1200" dirty="0">
                        <a:solidFill>
                          <a:srgbClr val="1F497D"/>
                        </a:solidFill>
                        <a:effectLst/>
                        <a:latin typeface="Arial"/>
                        <a:ea typeface="+mn-ea"/>
                        <a:cs typeface="Arial"/>
                      </a:endParaRPr>
                    </a:p>
                  </a:txBody>
                  <a:tcPr/>
                </a:tc>
                <a:tc>
                  <a:txBody>
                    <a:bodyPr/>
                    <a:lstStyle/>
                    <a:p>
                      <a:r>
                        <a:rPr kumimoji="0" lang="de-DE" sz="1100" b="0" i="0" u="none" strike="noStrike" kern="1200" cap="none" spc="0" normalizeH="0" baseline="0" dirty="0">
                          <a:ln>
                            <a:noFill/>
                          </a:ln>
                          <a:solidFill>
                            <a:prstClr val="black">
                              <a:lumMod val="50000"/>
                              <a:lumOff val="50000"/>
                            </a:prstClr>
                          </a:solidFill>
                          <a:effectLst/>
                          <a:uLnTx/>
                          <a:uFillTx/>
                          <a:latin typeface="Calibri"/>
                          <a:ea typeface="+mn-ea"/>
                          <a:cs typeface="Calibri"/>
                        </a:rPr>
                        <a:t>Gelesen und gesprochen</a:t>
                      </a:r>
                    </a:p>
                  </a:txBody>
                  <a:tcPr/>
                </a:tc>
                <a:extLst>
                  <a:ext uri="{0D108BD9-81ED-4DB2-BD59-A6C34878D82A}">
                    <a16:rowId xmlns:a16="http://schemas.microsoft.com/office/drawing/2014/main" val="10003"/>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707667828"/>
              </p:ext>
            </p:extLst>
          </p:nvPr>
        </p:nvGraphicFramePr>
        <p:xfrm>
          <a:off x="1549334" y="8288551"/>
          <a:ext cx="2189282" cy="1351882"/>
        </p:xfrm>
        <a:graphic>
          <a:graphicData uri="http://schemas.openxmlformats.org/drawingml/2006/table">
            <a:tbl>
              <a:tblPr firstRow="1" bandRow="1">
                <a:tableStyleId>{2D5ABB26-0587-4C30-8999-92F81FD0307C}</a:tableStyleId>
              </a:tblPr>
              <a:tblGrid>
                <a:gridCol w="2189282">
                  <a:extLst>
                    <a:ext uri="{9D8B030D-6E8A-4147-A177-3AD203B41FA5}">
                      <a16:colId xmlns:a16="http://schemas.microsoft.com/office/drawing/2014/main" val="20000"/>
                    </a:ext>
                  </a:extLst>
                </a:gridCol>
              </a:tblGrid>
              <a:tr h="0">
                <a:tc>
                  <a:txBody>
                    <a:bodyPr/>
                    <a:lstStyle/>
                    <a:p>
                      <a:r>
                        <a:rPr lang="fr-FR" sz="1600" dirty="0">
                          <a:solidFill>
                            <a:schemeClr val="tx2"/>
                          </a:solidFill>
                          <a:effectLst/>
                          <a:latin typeface="Arial"/>
                          <a:cs typeface="Arial"/>
                        </a:rPr>
                        <a:t>Hobby</a:t>
                      </a:r>
                      <a:endParaRPr lang="fr-FR" sz="1600" baseline="0" dirty="0">
                        <a:solidFill>
                          <a:schemeClr val="tx2"/>
                        </a:solidFill>
                        <a:effectLst/>
                        <a:latin typeface="Arial"/>
                        <a:cs typeface="Arial"/>
                      </a:endParaRPr>
                    </a:p>
                  </a:txBody>
                  <a:tcPr/>
                </a:tc>
                <a:extLst>
                  <a:ext uri="{0D108BD9-81ED-4DB2-BD59-A6C34878D82A}">
                    <a16:rowId xmlns:a16="http://schemas.microsoft.com/office/drawing/2014/main" val="10000"/>
                  </a:ext>
                </a:extLst>
              </a:tr>
              <a:tr h="1016602">
                <a:tc>
                  <a:txBody>
                    <a:bodyPr/>
                    <a:lstStyle/>
                    <a:p>
                      <a:r>
                        <a:rPr kumimoji="0" lang="de-DE" sz="1100" b="0" i="0" u="none" strike="noStrike" kern="1200" cap="none" spc="0" normalizeH="0" baseline="0" dirty="0">
                          <a:ln>
                            <a:noFill/>
                          </a:ln>
                          <a:solidFill>
                            <a:prstClr val="black">
                              <a:lumMod val="50000"/>
                              <a:lumOff val="50000"/>
                            </a:prstClr>
                          </a:solidFill>
                          <a:effectLst/>
                          <a:uLnTx/>
                          <a:uFillTx/>
                          <a:latin typeface="Calibri"/>
                          <a:ea typeface="+mn-ea"/>
                          <a:cs typeface="Calibri"/>
                        </a:rPr>
                        <a:t>Beschreiben Sie Ihre Interessengebiete oder andere Informationen, die Sie für wichtig halten, um sie in Ihren Lebenslauf aufzunehmen.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8156333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TotalTime>
  <Words>250</Words>
  <Application>Microsoft Macintosh PowerPoint</Application>
  <PresentationFormat>Personnalisé</PresentationFormat>
  <Paragraphs>32</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cp:revision>
  <dcterms:created xsi:type="dcterms:W3CDTF">2015-03-09T12:39:20Z</dcterms:created>
  <dcterms:modified xsi:type="dcterms:W3CDTF">2020-08-25T22:45:22Z</dcterms:modified>
</cp:coreProperties>
</file>